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3600" cx="6858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11" roundtripDataSignature="AMtx7mi3jM9YtNX6csbfSIcm/r3rIhEr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Bingo in de natuur</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1600"/>
              <a:buFont typeface="Arial"/>
              <a:buNone/>
            </a:pPr>
            <a:r>
              <a:rPr i="1" lang="nl" sz="1100">
                <a:solidFill>
                  <a:srgbClr val="F39430"/>
                </a:solidFill>
                <a:highlight>
                  <a:schemeClr val="dk1"/>
                </a:highlight>
              </a:rPr>
              <a:t>Genesis 2:8-9</a:t>
            </a:r>
            <a:endParaRPr i="1" sz="1100">
              <a:solidFill>
                <a:srgbClr val="F39430"/>
              </a:solidFill>
              <a:highlight>
                <a:schemeClr val="dk1"/>
              </a:highlight>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highlight>
                  <a:schemeClr val="dk1"/>
                </a:highlight>
              </a:rPr>
              <a:t>God, de Heer, maakte in het oosten, in het land Eden, een tuin. Hij bracht de mens die hij gemaakt had, naar die tuin. Hij liet er allerlei bomen groeien. Het waren mooie bomen met lekkere vruchten. Midden in de tuin stonden twee bijzondere bomen. Als je van de ene boom gegeten had, bleef je altijd leven. En als je van de andere boom gegeten had, wist je wat goed was en wat kwaad was.</a:t>
            </a:r>
            <a:endParaRPr i="1" sz="1100">
              <a:solidFill>
                <a:srgbClr val="F39430"/>
              </a:solidFill>
              <a:highlight>
                <a:schemeClr val="dk1"/>
              </a:highlight>
            </a:endParaRPr>
          </a:p>
          <a:p>
            <a:pPr indent="0" lvl="0" marL="0" marR="0" rtl="0" algn="ctr">
              <a:lnSpc>
                <a:spcPct val="100000"/>
              </a:lnSpc>
              <a:spcBef>
                <a:spcPts val="0"/>
              </a:spcBef>
              <a:spcAft>
                <a:spcPts val="0"/>
              </a:spcAft>
              <a:buClr>
                <a:srgbClr val="000000"/>
              </a:buClr>
              <a:buSzPts val="1600"/>
              <a:buFont typeface="Arial"/>
              <a:buNone/>
            </a:pPr>
            <a:r>
              <a:t/>
            </a:r>
            <a:endParaRPr b="0" i="1" sz="1100" u="none" cap="none" strike="noStrike">
              <a:solidFill>
                <a:srgbClr val="F3943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 sz="1200" u="none" cap="none" strike="noStrike">
                <a:solidFill>
                  <a:srgbClr val="000000"/>
                </a:solidFill>
                <a:latin typeface="Arial"/>
                <a:ea typeface="Arial"/>
                <a:cs typeface="Arial"/>
                <a:sym typeface="Arial"/>
              </a:rPr>
              <a:t>Nodig: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sz="1200"/>
          </a:p>
          <a:p>
            <a:pPr indent="-304800" lvl="0" marL="457200" marR="0" rtl="0" algn="l">
              <a:lnSpc>
                <a:spcPct val="100000"/>
              </a:lnSpc>
              <a:spcBef>
                <a:spcPts val="0"/>
              </a:spcBef>
              <a:spcAft>
                <a:spcPts val="0"/>
              </a:spcAft>
              <a:buSzPts val="1200"/>
              <a:buChar char="●"/>
            </a:pPr>
            <a:r>
              <a:rPr lang="nl" sz="1200"/>
              <a:t>Bingokaart </a:t>
            </a:r>
            <a:endParaRPr sz="1200"/>
          </a:p>
          <a:p>
            <a:pPr indent="-304800" lvl="0" marL="457200" marR="0" rtl="0" algn="l">
              <a:lnSpc>
                <a:spcPct val="100000"/>
              </a:lnSpc>
              <a:spcBef>
                <a:spcPts val="0"/>
              </a:spcBef>
              <a:spcAft>
                <a:spcPts val="0"/>
              </a:spcAft>
              <a:buSzPts val="1200"/>
              <a:buChar char="●"/>
            </a:pPr>
            <a:r>
              <a:rPr lang="nl" sz="1200"/>
              <a:t>Pen of stift</a:t>
            </a:r>
            <a:endParaRPr sz="1200"/>
          </a:p>
          <a:p>
            <a:pPr indent="0" lvl="0" marL="457200" marR="0" rtl="0" algn="l">
              <a:lnSpc>
                <a:spcPct val="100000"/>
              </a:lnSpc>
              <a:spcBef>
                <a:spcPts val="0"/>
              </a:spcBef>
              <a:spcAft>
                <a:spcPts val="0"/>
              </a:spcAft>
              <a:buNone/>
            </a:pPr>
            <a:r>
              <a:t/>
            </a:r>
            <a:endParaRPr sz="1200"/>
          </a:p>
          <a:p>
            <a:pPr indent="-304800" lvl="0" marL="457200" rtl="0" algn="l">
              <a:spcBef>
                <a:spcPts val="0"/>
              </a:spcBef>
              <a:spcAft>
                <a:spcPts val="0"/>
              </a:spcAft>
              <a:buSzPts val="1200"/>
              <a:buAutoNum type="arabicPeriod"/>
            </a:pPr>
            <a:r>
              <a:rPr lang="nl" sz="1200">
                <a:solidFill>
                  <a:srgbClr val="271623"/>
                </a:solidFill>
                <a:highlight>
                  <a:srgbClr val="FFFFFF"/>
                </a:highlight>
              </a:rPr>
              <a:t>Spreek samen een plek of tijd af.</a:t>
            </a:r>
            <a:endParaRPr sz="1200">
              <a:solidFill>
                <a:srgbClr val="271623"/>
              </a:solidFill>
              <a:highlight>
                <a:srgbClr val="FFFFFF"/>
              </a:highlight>
            </a:endParaRPr>
          </a:p>
          <a:p>
            <a:pPr indent="-304800" lvl="0" marL="457200" marR="0" rtl="0" algn="l">
              <a:lnSpc>
                <a:spcPct val="100000"/>
              </a:lnSpc>
              <a:spcBef>
                <a:spcPts val="0"/>
              </a:spcBef>
              <a:spcAft>
                <a:spcPts val="0"/>
              </a:spcAft>
              <a:buSzPts val="1200"/>
              <a:buAutoNum type="arabicPeriod"/>
            </a:pPr>
            <a:r>
              <a:rPr lang="nl" sz="1200">
                <a:solidFill>
                  <a:srgbClr val="271623"/>
                </a:solidFill>
                <a:highlight>
                  <a:srgbClr val="FFFFFF"/>
                </a:highlight>
              </a:rPr>
              <a:t>Ga met de bingokaart en pen/stift op pad in de natuur en zoek naar de plaatjes op je bingokaart. </a:t>
            </a:r>
            <a:endParaRPr sz="1200">
              <a:solidFill>
                <a:srgbClr val="271623"/>
              </a:solidFill>
              <a:highlight>
                <a:srgbClr val="FFFFFF"/>
              </a:highlight>
            </a:endParaRPr>
          </a:p>
          <a:p>
            <a:pPr indent="-304800" lvl="0" marL="457200" marR="0" rtl="0" algn="l">
              <a:lnSpc>
                <a:spcPct val="100000"/>
              </a:lnSpc>
              <a:spcBef>
                <a:spcPts val="0"/>
              </a:spcBef>
              <a:spcAft>
                <a:spcPts val="0"/>
              </a:spcAft>
              <a:buSzPts val="1200"/>
              <a:buAutoNum type="arabicPeriod"/>
            </a:pPr>
            <a:r>
              <a:rPr lang="nl" sz="1200">
                <a:solidFill>
                  <a:srgbClr val="271623"/>
                </a:solidFill>
                <a:highlight>
                  <a:srgbClr val="FFFFFF"/>
                </a:highlight>
              </a:rPr>
              <a:t>Wie alle plaatjes heeft gevonden laat dit direct weten aan de rest (bijvoorbeeld door te roepen of door dit via een gezamenlijke whatsapp groep aan elkaar te laten weten). </a:t>
            </a:r>
            <a:endParaRPr sz="1200"/>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br>
              <a:rPr b="1" i="0" lang="nl" sz="1200" u="none" cap="none" strike="noStrike">
                <a:solidFill>
                  <a:srgbClr val="000000"/>
                </a:solidFill>
                <a:latin typeface="Arial"/>
                <a:ea typeface="Arial"/>
                <a:cs typeface="Arial"/>
                <a:sym typeface="Arial"/>
              </a:rPr>
            </a:br>
            <a:endParaRPr b="1"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271623"/>
              </a:buClr>
              <a:buSzPts val="1200"/>
              <a:buFont typeface="Roboto"/>
              <a:buChar char="●"/>
            </a:pPr>
            <a:r>
              <a:rPr lang="nl" sz="1200"/>
              <a:t>Weet jij welke vruchten je wel en niet kunt eten in de natuur?</a:t>
            </a:r>
            <a:endParaRPr sz="1200"/>
          </a:p>
          <a:p>
            <a:pPr indent="-304800" lvl="0" marL="457200" marR="0" rtl="0" algn="l">
              <a:lnSpc>
                <a:spcPct val="100000"/>
              </a:lnSpc>
              <a:spcBef>
                <a:spcPts val="0"/>
              </a:spcBef>
              <a:spcAft>
                <a:spcPts val="0"/>
              </a:spcAft>
              <a:buClr>
                <a:srgbClr val="271623"/>
              </a:buClr>
              <a:buSzPts val="1200"/>
              <a:buFont typeface="Roboto"/>
              <a:buChar char="●"/>
            </a:pPr>
            <a:r>
              <a:rPr lang="nl" sz="1200"/>
              <a:t>Hoe zou je dat kunnen zien? </a:t>
            </a:r>
            <a:endParaRPr sz="1350">
              <a:solidFill>
                <a:srgbClr val="27162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sz="1200"/>
          </a:p>
        </p:txBody>
      </p:sp>
      <p:pic>
        <p:nvPicPr>
          <p:cNvPr id="55" name="Google Shape;55;p1"/>
          <p:cNvPicPr preferRelativeResize="0"/>
          <p:nvPr/>
        </p:nvPicPr>
        <p:blipFill>
          <a:blip r:embed="rId4">
            <a:alphaModFix/>
          </a:blip>
          <a:stretch>
            <a:fillRect/>
          </a:stretch>
        </p:blipFill>
        <p:spPr>
          <a:xfrm>
            <a:off x="2000250" y="8067675"/>
            <a:ext cx="2419350" cy="133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